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2" r:id="rId3"/>
    <p:sldId id="314" r:id="rId4"/>
    <p:sldId id="309" r:id="rId5"/>
    <p:sldId id="291" r:id="rId6"/>
    <p:sldId id="294" r:id="rId7"/>
    <p:sldId id="293" r:id="rId8"/>
    <p:sldId id="310" r:id="rId9"/>
    <p:sldId id="315" r:id="rId10"/>
    <p:sldId id="308" r:id="rId11"/>
    <p:sldId id="297" r:id="rId12"/>
    <p:sldId id="311" r:id="rId13"/>
    <p:sldId id="304" r:id="rId14"/>
    <p:sldId id="312" r:id="rId15"/>
    <p:sldId id="275" r:id="rId16"/>
  </p:sldIdLst>
  <p:sldSz cx="13004800" cy="9753600"/>
  <p:notesSz cx="6858000" cy="9144000"/>
  <p:defaultTextStyle>
    <a:lvl1pPr algn="ctr" defTabSz="584200">
      <a:defRPr sz="4200">
        <a:latin typeface="Gill Sans"/>
        <a:ea typeface="Gill Sans"/>
        <a:cs typeface="Gill Sans"/>
        <a:sym typeface="Gill Sans"/>
      </a:defRPr>
    </a:lvl1pPr>
    <a:lvl2pPr indent="342900" algn="ctr" defTabSz="584200">
      <a:defRPr sz="4200">
        <a:latin typeface="Gill Sans"/>
        <a:ea typeface="Gill Sans"/>
        <a:cs typeface="Gill Sans"/>
        <a:sym typeface="Gill Sans"/>
      </a:defRPr>
    </a:lvl2pPr>
    <a:lvl3pPr indent="685800" algn="ctr" defTabSz="584200">
      <a:defRPr sz="4200">
        <a:latin typeface="Gill Sans"/>
        <a:ea typeface="Gill Sans"/>
        <a:cs typeface="Gill Sans"/>
        <a:sym typeface="Gill Sans"/>
      </a:defRPr>
    </a:lvl3pPr>
    <a:lvl4pPr indent="1028700" algn="ctr" defTabSz="584200">
      <a:defRPr sz="4200">
        <a:latin typeface="Gill Sans"/>
        <a:ea typeface="Gill Sans"/>
        <a:cs typeface="Gill Sans"/>
        <a:sym typeface="Gill Sans"/>
      </a:defRPr>
    </a:lvl4pPr>
    <a:lvl5pPr indent="1371600" algn="ctr" defTabSz="584200">
      <a:defRPr sz="4200">
        <a:latin typeface="Gill Sans"/>
        <a:ea typeface="Gill Sans"/>
        <a:cs typeface="Gill Sans"/>
        <a:sym typeface="Gill Sans"/>
      </a:defRPr>
    </a:lvl5pPr>
    <a:lvl6pPr indent="1714500" algn="ctr" defTabSz="584200">
      <a:defRPr sz="4200">
        <a:latin typeface="Gill Sans"/>
        <a:ea typeface="Gill Sans"/>
        <a:cs typeface="Gill Sans"/>
        <a:sym typeface="Gill Sans"/>
      </a:defRPr>
    </a:lvl6pPr>
    <a:lvl7pPr indent="2057400" algn="ctr" defTabSz="584200">
      <a:defRPr sz="4200">
        <a:latin typeface="Gill Sans"/>
        <a:ea typeface="Gill Sans"/>
        <a:cs typeface="Gill Sans"/>
        <a:sym typeface="Gill Sans"/>
      </a:defRPr>
    </a:lvl7pPr>
    <a:lvl8pPr indent="2400300" algn="ctr" defTabSz="584200">
      <a:defRPr sz="4200">
        <a:latin typeface="Gill Sans"/>
        <a:ea typeface="Gill Sans"/>
        <a:cs typeface="Gill Sans"/>
        <a:sym typeface="Gill Sans"/>
      </a:defRPr>
    </a:lvl8pPr>
    <a:lvl9pPr indent="2743200" algn="ctr" defTabSz="584200">
      <a:defRPr sz="4200"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1339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V" initials="A" lastIdx="5" clrIdx="0"/>
  <p:cmAuthor id="1" name="Imported Author" initials="I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13"/>
    <a:srgbClr val="FF1B00"/>
    <a:srgbClr val="E83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/>
    <p:restoredTop sz="94454"/>
  </p:normalViewPr>
  <p:slideViewPr>
    <p:cSldViewPr snapToGrid="0" snapToObjects="1">
      <p:cViewPr varScale="1">
        <p:scale>
          <a:sx n="64" d="100"/>
          <a:sy n="64" d="100"/>
        </p:scale>
        <p:origin x="1648" y="192"/>
      </p:cViewPr>
      <p:guideLst>
        <p:guide orient="horz" pos="1339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2756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6F7B3CD-381F-3F49-B232-D176C3DC3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Avoid falling flat when Technical Difficulties arise…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13597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 reporter (i.e. ”simply transcribing</a:t>
            </a:r>
            <a:r>
              <a:rPr lang="en-US" baseline="0" dirty="0"/>
              <a:t> existing thoughts into words as accurately as possible).</a:t>
            </a:r>
          </a:p>
          <a:p>
            <a:r>
              <a:rPr lang="en-US" baseline="0" dirty="0"/>
              <a:t>You are not your resume.</a:t>
            </a:r>
          </a:p>
          <a:p>
            <a:r>
              <a:rPr lang="en-US" baseline="0" dirty="0"/>
              <a:t>You are not your list of product features.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6F7B3CD-381F-3F49-B232-D176C3DC30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=qp0HIF3SfI4</a:t>
            </a:r>
          </a:p>
        </p:txBody>
      </p:sp>
    </p:spTree>
    <p:extLst>
      <p:ext uri="{BB962C8B-B14F-4D97-AF65-F5344CB8AC3E}">
        <p14:creationId xmlns:p14="http://schemas.microsoft.com/office/powerpoint/2010/main" val="93021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=dOZxIpy6Gm4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Referral? Engagement? Closure?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Differentiation</a:t>
            </a:r>
          </a:p>
          <a:p>
            <a:endParaRPr lang="en-US" dirty="0"/>
          </a:p>
          <a:p>
            <a:r>
              <a:rPr lang="en-US" dirty="0"/>
              <a:t>Nike</a:t>
            </a:r>
            <a:r>
              <a:rPr lang="en-US" baseline="0" dirty="0"/>
              <a:t> vs.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6F7B3CD-381F-3F49-B232-D176C3DC3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5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Who Is Your Captive Audience? </a:t>
            </a:r>
            <a:r>
              <a:rPr lang="en-US" sz="2400" b="1" dirty="0"/>
              <a:t>Insert Exercise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6F7B3CD-381F-3F49-B232-D176C3DC30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are you telling your story? Where are people listening? </a:t>
            </a:r>
            <a:r>
              <a:rPr lang="en-US" b="1" dirty="0"/>
              <a:t>Insert Exercise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6F7B3CD-381F-3F49-B232-D176C3DC30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5740400"/>
            <a:ext cx="13055600" cy="4051300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546100" y="59944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4200" spc="-84">
                <a:solidFill>
                  <a:srgbClr val="FFFFFF"/>
                </a:solidFill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sz="4200" b="1" spc="-84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546100" y="6654800"/>
            <a:ext cx="10464800" cy="571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60000"/>
              </a:lnSpc>
              <a:buSzTx/>
              <a:buNone/>
              <a:defRPr>
                <a:solidFill>
                  <a:srgbClr val="FFFFFF"/>
                </a:solidFill>
              </a:defRPr>
            </a:lvl1pPr>
            <a:lvl2pPr marL="0" indent="0">
              <a:lnSpc>
                <a:spcPct val="60000"/>
              </a:lnSpc>
              <a:buSzTx/>
              <a:buNone/>
              <a:defRPr b="0">
                <a:solidFill>
                  <a:srgbClr val="FFFFFF"/>
                </a:solidFill>
              </a:defRPr>
            </a:lvl2pPr>
            <a:lvl3pPr marL="0" indent="0">
              <a:lnSpc>
                <a:spcPct val="60000"/>
              </a:lnSpc>
              <a:buSzTx/>
              <a:buNone/>
              <a:defRPr sz="2600" b="0">
                <a:solidFill>
                  <a:srgbClr val="FFFFFF"/>
                </a:solidFill>
              </a:defRPr>
            </a:lvl3pPr>
            <a:lvl4pPr marL="0" indent="0">
              <a:lnSpc>
                <a:spcPct val="60000"/>
              </a:lnSpc>
              <a:buSzTx/>
              <a:buNone/>
              <a:defRPr sz="2200" b="0">
                <a:solidFill>
                  <a:srgbClr val="FFFFFF"/>
                </a:solidFill>
              </a:defRPr>
            </a:lvl4pPr>
            <a:lvl5pPr>
              <a:lnSpc>
                <a:spcPct val="60000"/>
              </a:lnSpc>
              <a:defRPr sz="1600" b="0">
                <a:solidFill>
                  <a:srgbClr val="FFFFFF"/>
                </a:solidFill>
              </a:defRPr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FFFFFF"/>
                </a:solidFill>
              </a:rPr>
              <a:t>Body Level Five</a:t>
            </a:r>
          </a:p>
        </p:txBody>
      </p:sp>
      <p:pic>
        <p:nvPicPr>
          <p:cNvPr id="13" name="humble-04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80" y="2198272"/>
            <a:ext cx="4229127" cy="101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-76200" y="-12700"/>
            <a:ext cx="13157200" cy="9791700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76200" y="5435600"/>
            <a:ext cx="13195300" cy="1701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46100" y="6184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4200" spc="-84">
                <a:solidFill>
                  <a:srgbClr val="1A1F2A"/>
                </a:solidFill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sz="4200" b="1" spc="-84">
                <a:solidFill>
                  <a:srgbClr val="1A1F2A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/>
          <a:lstStyle/>
          <a:p>
            <a:fld id="{3E90DE23-4E22-2040-8FFF-487F65B2B53E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156729" y="9194800"/>
            <a:ext cx="235641" cy="230832"/>
          </a:xfrm>
        </p:spPr>
        <p:txBody>
          <a:bodyPr/>
          <a:lstStyle/>
          <a:p>
            <a:fld id="{C5E80A7A-BD68-0B42-B33F-CEBFBE58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9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50"/>
            <a:ext cx="13004800" cy="533400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9850"/>
            <a:ext cx="98679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3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300" b="1" dirty="0">
                <a:solidFill>
                  <a:srgbClr val="FFFFFF"/>
                </a:solidFill>
              </a:rPr>
              <a:t>Storytelling | </a:t>
            </a:r>
            <a:r>
              <a:rPr sz="1300" b="1" dirty="0">
                <a:solidFill>
                  <a:srgbClr val="FFFFFF"/>
                </a:solidFill>
              </a:rPr>
              <a:t>humble </a:t>
            </a:r>
            <a:r>
              <a:rPr lang="en-US" sz="1300" b="1" dirty="0">
                <a:solidFill>
                  <a:srgbClr val="FFFFFF"/>
                </a:solidFill>
              </a:rPr>
              <a:t>ventures</a:t>
            </a:r>
            <a:r>
              <a:rPr sz="1300" b="1" dirty="0">
                <a:solidFill>
                  <a:srgbClr val="FFFFFF"/>
                </a:solidFill>
              </a:rPr>
              <a:t>  |  </a:t>
            </a:r>
            <a:r>
              <a:rPr lang="en-US" sz="1300" b="1" dirty="0">
                <a:solidFill>
                  <a:srgbClr val="FFFFFF"/>
                </a:solidFill>
              </a:rPr>
              <a:t>September</a:t>
            </a:r>
            <a:r>
              <a:rPr lang="en-US" sz="1300" b="1" baseline="0" dirty="0">
                <a:solidFill>
                  <a:srgbClr val="FFFFFF"/>
                </a:solidFill>
              </a:rPr>
              <a:t> </a:t>
            </a:r>
            <a:r>
              <a:rPr sz="1300" b="1" dirty="0">
                <a:solidFill>
                  <a:srgbClr val="FFFFFF"/>
                </a:solidFill>
              </a:rPr>
              <a:t>201</a:t>
            </a:r>
            <a:r>
              <a:rPr lang="en-US" sz="1300" b="1" dirty="0">
                <a:solidFill>
                  <a:srgbClr val="FFFFFF"/>
                </a:solidFill>
              </a:rPr>
              <a:t>7</a:t>
            </a:r>
            <a:endParaRPr sz="1300" b="1" dirty="0">
              <a:solidFill>
                <a:srgbClr val="FFFFFF"/>
              </a:solidFill>
            </a:endParaRP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46100" y="8763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sz="3800" b="1" spc="-76">
                <a:solidFill>
                  <a:srgbClr val="FF4013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46100" y="18161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>
              <a:buChar char="-"/>
              <a:defRPr b="0"/>
            </a:lvl2pPr>
            <a:lvl3pPr marL="1346200" indent="-431800">
              <a:defRPr sz="2600" b="0"/>
            </a:lvl3pPr>
            <a:lvl4pPr marL="431800" indent="-431800">
              <a:buChar char="-"/>
              <a:defRPr sz="2200" b="0"/>
            </a:lvl4pPr>
            <a:lvl5pPr>
              <a:defRPr sz="1600" b="0"/>
            </a:lvl5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b="1">
                <a:solidFill>
                  <a:srgbClr val="474747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74747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74747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474747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>
                <a:solidFill>
                  <a:srgbClr val="474747"/>
                </a:solidFill>
              </a:rP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11452" y="9194800"/>
            <a:ext cx="326196" cy="330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1500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humble-04.png"/>
          <p:cNvPicPr/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009" y="-20782"/>
            <a:ext cx="2084100" cy="50605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ransition spd="med"/>
  <p:txStyles>
    <p:titleStyle>
      <a:lvl1pPr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1pPr>
      <a:lvl2pPr indent="2286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2pPr>
      <a:lvl3pPr indent="4572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3pPr>
      <a:lvl4pPr indent="6858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4pPr>
      <a:lvl5pPr indent="9144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5pPr>
      <a:lvl6pPr indent="11430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6pPr>
      <a:lvl7pPr indent="13716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7pPr>
      <a:lvl8pPr indent="16002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8pPr>
      <a:lvl9pPr indent="1828800" defTabSz="584200">
        <a:defRPr sz="3800" b="1" spc="-76">
          <a:solidFill>
            <a:srgbClr val="FF4013"/>
          </a:solidFill>
          <a:latin typeface="+mn-lt"/>
          <a:ea typeface="+mn-ea"/>
          <a:cs typeface="+mn-cs"/>
          <a:sym typeface="Helvetica"/>
        </a:defRPr>
      </a:lvl9pPr>
    </p:titleStyle>
    <p:bodyStyle>
      <a:lvl1pPr marL="431800" indent="-431800" defTabSz="584200">
        <a:lnSpc>
          <a:spcPct val="70000"/>
        </a:lnSpc>
        <a:spcBef>
          <a:spcPts val="1800"/>
        </a:spcBef>
        <a:buSzPct val="109000"/>
        <a:buChar char="•"/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1pPr>
      <a:lvl2pPr marL="889000" indent="-431800" defTabSz="584200">
        <a:lnSpc>
          <a:spcPct val="70000"/>
        </a:lnSpc>
        <a:spcBef>
          <a:spcPts val="1800"/>
        </a:spcBef>
        <a:buSzPct val="109000"/>
        <a:buChar char="•"/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2pPr>
      <a:lvl3pPr marL="1445846" indent="-531446" defTabSz="584200">
        <a:lnSpc>
          <a:spcPct val="70000"/>
        </a:lnSpc>
        <a:spcBef>
          <a:spcPts val="1800"/>
        </a:spcBef>
        <a:buSzPct val="125000"/>
        <a:buChar char="•"/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3pPr>
      <a:lvl4pPr marL="628072" indent="-628072" defTabSz="584200">
        <a:lnSpc>
          <a:spcPct val="70000"/>
        </a:lnSpc>
        <a:spcBef>
          <a:spcPts val="1800"/>
        </a:spcBef>
        <a:buSzPct val="109000"/>
        <a:buChar char="•"/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4pPr>
      <a:lvl5pPr defTabSz="584200">
        <a:lnSpc>
          <a:spcPct val="70000"/>
        </a:lnSpc>
        <a:spcBef>
          <a:spcPts val="1800"/>
        </a:spcBef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5pPr>
      <a:lvl6pPr defTabSz="584200">
        <a:lnSpc>
          <a:spcPct val="70000"/>
        </a:lnSpc>
        <a:spcBef>
          <a:spcPts val="1800"/>
        </a:spcBef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6pPr>
      <a:lvl7pPr defTabSz="584200">
        <a:lnSpc>
          <a:spcPct val="70000"/>
        </a:lnSpc>
        <a:spcBef>
          <a:spcPts val="1800"/>
        </a:spcBef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7pPr>
      <a:lvl8pPr defTabSz="584200">
        <a:lnSpc>
          <a:spcPct val="70000"/>
        </a:lnSpc>
        <a:spcBef>
          <a:spcPts val="1800"/>
        </a:spcBef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8pPr>
      <a:lvl9pPr defTabSz="584200">
        <a:lnSpc>
          <a:spcPct val="70000"/>
        </a:lnSpc>
        <a:spcBef>
          <a:spcPts val="1800"/>
        </a:spcBef>
        <a:defRPr sz="3200" b="1">
          <a:solidFill>
            <a:srgbClr val="474747"/>
          </a:solidFill>
          <a:latin typeface="+mn-lt"/>
          <a:ea typeface="+mn-ea"/>
          <a:cs typeface="+mn-cs"/>
          <a:sym typeface="Helvetica"/>
        </a:defRPr>
      </a:lvl9pPr>
    </p:bodyStyle>
    <p:otherStyle>
      <a:lvl1pPr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84200">
        <a:defRPr sz="15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ZxIpy6Gm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p0HIF3SfI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67271" y="6766007"/>
            <a:ext cx="6091184" cy="853026"/>
          </a:xfrm>
          <a:prstGeom prst="rect">
            <a:avLst/>
          </a:prstGeom>
        </p:spPr>
        <p:txBody>
          <a:bodyPr/>
          <a:lstStyle/>
          <a:p>
            <a:pPr lvl="0">
              <a:defRPr sz="1800" b="0" spc="0">
                <a:solidFill>
                  <a:srgbClr val="000000"/>
                </a:solidFill>
              </a:defRPr>
            </a:pPr>
            <a:r>
              <a:rPr lang="en-US" sz="8800" b="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rPr>
              <a:t>s</a:t>
            </a:r>
            <a:r>
              <a:rPr lang="en-US" sz="8800" b="0" spc="-84" dirty="0">
                <a:solidFill>
                  <a:srgbClr val="FFFFFF"/>
                </a:solidFill>
                <a:latin typeface="Avenir Next" charset="0"/>
                <a:ea typeface="Avenir Next" charset="0"/>
                <a:cs typeface="Avenir Next" charset="0"/>
              </a:rPr>
              <a:t>torytelling.</a:t>
            </a:r>
            <a:endParaRPr sz="8800" b="0" spc="-84" dirty="0">
              <a:solidFill>
                <a:srgbClr val="FFFFFF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86" y="0"/>
            <a:ext cx="13013985" cy="5906989"/>
          </a:xfrm>
          <a:prstGeom prst="rect">
            <a:avLst/>
          </a:prstGeom>
          <a:effectLst/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242"/>
          <a:stretch/>
        </p:blipFill>
        <p:spPr>
          <a:xfrm>
            <a:off x="9232714" y="4832805"/>
            <a:ext cx="3767401" cy="1039215"/>
          </a:xfrm>
          <a:prstGeom prst="rect">
            <a:avLst/>
          </a:prstGeom>
        </p:spPr>
      </p:pic>
      <p:sp>
        <p:nvSpPr>
          <p:cNvPr id="16" name="Shape 429"/>
          <p:cNvSpPr/>
          <p:nvPr/>
        </p:nvSpPr>
        <p:spPr>
          <a:xfrm>
            <a:off x="1373105" y="9050146"/>
            <a:ext cx="3012515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8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8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75362" y="8968624"/>
            <a:ext cx="514350" cy="514350"/>
            <a:chOff x="985932" y="12351394"/>
            <a:chExt cx="1371600" cy="1371600"/>
          </a:xfrm>
        </p:grpSpPr>
        <p:sp>
          <p:nvSpPr>
            <p:cNvPr id="18" name="Shape 436"/>
            <p:cNvSpPr/>
            <p:nvPr/>
          </p:nvSpPr>
          <p:spPr>
            <a:xfrm>
              <a:off x="985932" y="12351394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</a:path>
              </a:pathLst>
            </a:cu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0">
              <a:noAutofit/>
            </a:bodyPr>
            <a:lstStyle/>
            <a:p>
              <a:pPr algn="l"/>
              <a:endParaRPr sz="525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439"/>
            <p:cNvSpPr/>
            <p:nvPr/>
          </p:nvSpPr>
          <p:spPr>
            <a:xfrm>
              <a:off x="1120579" y="12495086"/>
              <a:ext cx="1097280" cy="1097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400" y="49155"/>
                  </a:moveTo>
                  <a:cubicBezTo>
                    <a:pt x="84422" y="49661"/>
                    <a:pt x="84433" y="50172"/>
                    <a:pt x="84433" y="50683"/>
                  </a:cubicBezTo>
                  <a:cubicBezTo>
                    <a:pt x="84433" y="66300"/>
                    <a:pt x="72550" y="84311"/>
                    <a:pt x="50811" y="84311"/>
                  </a:cubicBezTo>
                  <a:cubicBezTo>
                    <a:pt x="44138" y="84311"/>
                    <a:pt x="37927" y="82350"/>
                    <a:pt x="32700" y="78994"/>
                  </a:cubicBezTo>
                  <a:cubicBezTo>
                    <a:pt x="33622" y="79105"/>
                    <a:pt x="34566" y="79161"/>
                    <a:pt x="35516" y="79161"/>
                  </a:cubicBezTo>
                  <a:cubicBezTo>
                    <a:pt x="41055" y="79161"/>
                    <a:pt x="46150" y="77277"/>
                    <a:pt x="50194" y="74105"/>
                  </a:cubicBezTo>
                  <a:cubicBezTo>
                    <a:pt x="45022" y="74005"/>
                    <a:pt x="40655" y="70594"/>
                    <a:pt x="39155" y="65900"/>
                  </a:cubicBezTo>
                  <a:cubicBezTo>
                    <a:pt x="39877" y="66033"/>
                    <a:pt x="40616" y="66111"/>
                    <a:pt x="41377" y="66111"/>
                  </a:cubicBezTo>
                  <a:cubicBezTo>
                    <a:pt x="42455" y="66111"/>
                    <a:pt x="43500" y="65961"/>
                    <a:pt x="44494" y="65694"/>
                  </a:cubicBezTo>
                  <a:cubicBezTo>
                    <a:pt x="39088" y="64605"/>
                    <a:pt x="35011" y="59833"/>
                    <a:pt x="35011" y="54105"/>
                  </a:cubicBezTo>
                  <a:cubicBezTo>
                    <a:pt x="35011" y="54055"/>
                    <a:pt x="35011" y="54011"/>
                    <a:pt x="35011" y="53961"/>
                  </a:cubicBezTo>
                  <a:cubicBezTo>
                    <a:pt x="36605" y="54844"/>
                    <a:pt x="38427" y="55377"/>
                    <a:pt x="40366" y="55433"/>
                  </a:cubicBezTo>
                  <a:cubicBezTo>
                    <a:pt x="37194" y="53316"/>
                    <a:pt x="35111" y="49700"/>
                    <a:pt x="35111" y="45600"/>
                  </a:cubicBezTo>
                  <a:cubicBezTo>
                    <a:pt x="35111" y="43433"/>
                    <a:pt x="35688" y="41405"/>
                    <a:pt x="36711" y="39661"/>
                  </a:cubicBezTo>
                  <a:cubicBezTo>
                    <a:pt x="42533" y="46811"/>
                    <a:pt x="51244" y="51511"/>
                    <a:pt x="61066" y="52005"/>
                  </a:cubicBezTo>
                  <a:cubicBezTo>
                    <a:pt x="60861" y="51144"/>
                    <a:pt x="60761" y="50238"/>
                    <a:pt x="60761" y="49311"/>
                  </a:cubicBezTo>
                  <a:cubicBezTo>
                    <a:pt x="60761" y="42783"/>
                    <a:pt x="66050" y="37494"/>
                    <a:pt x="72577" y="37494"/>
                  </a:cubicBezTo>
                  <a:cubicBezTo>
                    <a:pt x="75977" y="37494"/>
                    <a:pt x="79050" y="38933"/>
                    <a:pt x="81205" y="41227"/>
                  </a:cubicBezTo>
                  <a:cubicBezTo>
                    <a:pt x="83894" y="40700"/>
                    <a:pt x="86427" y="39716"/>
                    <a:pt x="88705" y="38361"/>
                  </a:cubicBezTo>
                  <a:cubicBezTo>
                    <a:pt x="87827" y="41116"/>
                    <a:pt x="85950" y="43433"/>
                    <a:pt x="83516" y="44900"/>
                  </a:cubicBezTo>
                  <a:cubicBezTo>
                    <a:pt x="85900" y="44611"/>
                    <a:pt x="88183" y="43977"/>
                    <a:pt x="90300" y="43038"/>
                  </a:cubicBezTo>
                  <a:cubicBezTo>
                    <a:pt x="88716" y="45405"/>
                    <a:pt x="86711" y="47488"/>
                    <a:pt x="84400" y="49155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8"/>
                    <a:pt x="26861" y="120000"/>
                    <a:pt x="60000" y="120000"/>
                  </a:cubicBezTo>
                  <a:cubicBezTo>
                    <a:pt x="93138" y="120000"/>
                    <a:pt x="120000" y="93138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5919" tIns="15919" rIns="15919" bIns="15919" anchor="ctr" anchorCtr="0">
              <a:noAutofit/>
            </a:bodyPr>
            <a:lstStyle/>
            <a:p>
              <a:pPr algn="l"/>
              <a:endParaRPr sz="123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846635" y="8969755"/>
            <a:ext cx="514350" cy="514350"/>
            <a:chOff x="8439647" y="12354409"/>
            <a:chExt cx="1371600" cy="1371600"/>
          </a:xfrm>
        </p:grpSpPr>
        <p:sp>
          <p:nvSpPr>
            <p:cNvPr id="23" name="Shape 441"/>
            <p:cNvSpPr/>
            <p:nvPr/>
          </p:nvSpPr>
          <p:spPr>
            <a:xfrm>
              <a:off x="8594392" y="12495086"/>
              <a:ext cx="1097280" cy="1097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05" y="76894"/>
                  </a:moveTo>
                  <a:cubicBezTo>
                    <a:pt x="91405" y="78355"/>
                    <a:pt x="89455" y="80238"/>
                    <a:pt x="87938" y="80238"/>
                  </a:cubicBezTo>
                  <a:lnTo>
                    <a:pt x="32061" y="80238"/>
                  </a:lnTo>
                  <a:cubicBezTo>
                    <a:pt x="30550" y="80238"/>
                    <a:pt x="28600" y="78355"/>
                    <a:pt x="28600" y="76894"/>
                  </a:cubicBezTo>
                  <a:lnTo>
                    <a:pt x="28600" y="51300"/>
                  </a:lnTo>
                  <a:cubicBezTo>
                    <a:pt x="28600" y="50655"/>
                    <a:pt x="28588" y="49816"/>
                    <a:pt x="29950" y="50527"/>
                  </a:cubicBezTo>
                  <a:cubicBezTo>
                    <a:pt x="31888" y="51538"/>
                    <a:pt x="55650" y="63966"/>
                    <a:pt x="56838" y="64588"/>
                  </a:cubicBezTo>
                  <a:cubicBezTo>
                    <a:pt x="58022" y="65205"/>
                    <a:pt x="58855" y="65288"/>
                    <a:pt x="60000" y="65288"/>
                  </a:cubicBezTo>
                  <a:cubicBezTo>
                    <a:pt x="61150" y="65288"/>
                    <a:pt x="61977" y="65205"/>
                    <a:pt x="63166" y="64588"/>
                  </a:cubicBezTo>
                  <a:cubicBezTo>
                    <a:pt x="64350" y="63966"/>
                    <a:pt x="88116" y="51538"/>
                    <a:pt x="90050" y="50527"/>
                  </a:cubicBezTo>
                  <a:cubicBezTo>
                    <a:pt x="91416" y="49816"/>
                    <a:pt x="91405" y="50655"/>
                    <a:pt x="91405" y="51300"/>
                  </a:cubicBezTo>
                  <a:cubicBezTo>
                    <a:pt x="91405" y="51300"/>
                    <a:pt x="91405" y="76894"/>
                    <a:pt x="91405" y="76894"/>
                  </a:cubicBezTo>
                  <a:close/>
                  <a:moveTo>
                    <a:pt x="30483" y="39766"/>
                  </a:moveTo>
                  <a:lnTo>
                    <a:pt x="89516" y="39766"/>
                  </a:lnTo>
                  <a:cubicBezTo>
                    <a:pt x="92650" y="39766"/>
                    <a:pt x="91033" y="42638"/>
                    <a:pt x="89333" y="43555"/>
                  </a:cubicBezTo>
                  <a:cubicBezTo>
                    <a:pt x="87627" y="44466"/>
                    <a:pt x="64044" y="57138"/>
                    <a:pt x="63166" y="57611"/>
                  </a:cubicBezTo>
                  <a:cubicBezTo>
                    <a:pt x="62283" y="58083"/>
                    <a:pt x="61150" y="58311"/>
                    <a:pt x="60000" y="58311"/>
                  </a:cubicBezTo>
                  <a:cubicBezTo>
                    <a:pt x="58855" y="58311"/>
                    <a:pt x="57722" y="58083"/>
                    <a:pt x="56838" y="57611"/>
                  </a:cubicBezTo>
                  <a:cubicBezTo>
                    <a:pt x="55961" y="57138"/>
                    <a:pt x="32377" y="44466"/>
                    <a:pt x="30672" y="43555"/>
                  </a:cubicBezTo>
                  <a:cubicBezTo>
                    <a:pt x="28972" y="42638"/>
                    <a:pt x="27355" y="39766"/>
                    <a:pt x="30483" y="39766"/>
                  </a:cubicBezTo>
                  <a:moveTo>
                    <a:pt x="60000" y="0"/>
                  </a:moveTo>
                  <a:cubicBezTo>
                    <a:pt x="26861" y="0"/>
                    <a:pt x="0" y="26866"/>
                    <a:pt x="0" y="60000"/>
                  </a:cubicBezTo>
                  <a:cubicBezTo>
                    <a:pt x="0" y="93144"/>
                    <a:pt x="26861" y="120000"/>
                    <a:pt x="60000" y="120000"/>
                  </a:cubicBezTo>
                  <a:cubicBezTo>
                    <a:pt x="93138" y="120000"/>
                    <a:pt x="120000" y="93144"/>
                    <a:pt x="120000" y="60000"/>
                  </a:cubicBezTo>
                  <a:cubicBezTo>
                    <a:pt x="120000" y="26866"/>
                    <a:pt x="93138" y="0"/>
                    <a:pt x="600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5919" tIns="15919" rIns="15919" bIns="15919" anchor="ctr" anchorCtr="0">
              <a:noAutofit/>
            </a:bodyPr>
            <a:lstStyle/>
            <a:p>
              <a:pPr algn="l"/>
              <a:endParaRPr sz="123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" name="Shape 436"/>
            <p:cNvSpPr/>
            <p:nvPr/>
          </p:nvSpPr>
          <p:spPr>
            <a:xfrm>
              <a:off x="8439647" y="12354409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</a:path>
              </a:pathLst>
            </a:cu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0">
              <a:noAutofit/>
            </a:bodyPr>
            <a:lstStyle/>
            <a:p>
              <a:pPr algn="l"/>
              <a:endParaRPr sz="525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Shape 429"/>
          <p:cNvSpPr/>
          <p:nvPr/>
        </p:nvSpPr>
        <p:spPr>
          <a:xfrm>
            <a:off x="9451672" y="9022509"/>
            <a:ext cx="2899980" cy="3100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8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start@humble.vc</a:t>
            </a:r>
            <a:endParaRPr lang="en-US" sz="28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29" name="Shape 429"/>
          <p:cNvSpPr/>
          <p:nvPr/>
        </p:nvSpPr>
        <p:spPr>
          <a:xfrm>
            <a:off x="5278140" y="9082094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8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800" b="1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3145"/>
            <a:ext cx="13004800" cy="1413934"/>
          </a:xfrm>
        </p:spPr>
        <p:txBody>
          <a:bodyPr/>
          <a:lstStyle/>
          <a:p>
            <a:pPr algn="ctr"/>
            <a:r>
              <a:rPr lang="en-US" sz="7200" dirty="0">
                <a:latin typeface="Avenir Next" charset="0"/>
                <a:ea typeface="Avenir Next" charset="0"/>
                <a:cs typeface="Avenir Next" charset="0"/>
              </a:rPr>
              <a:t>Why does your Story Matter?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88307"/>
            <a:ext cx="13004800" cy="850314"/>
          </a:xfrm>
        </p:spPr>
        <p:txBody>
          <a:bodyPr>
            <a:normAutofit fontScale="92500" lnSpcReduction="10000"/>
          </a:bodyPr>
          <a:lstStyle/>
          <a:p>
            <a:pPr marL="0" indent="0" algn="ctr" defTabSz="97539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How you tell your story &amp; present your brand in always-crowded markets will be a differentiator that leads to engagement, referrals, and closures.</a:t>
            </a:r>
          </a:p>
        </p:txBody>
      </p: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133" y="3237473"/>
            <a:ext cx="7092859" cy="5850234"/>
          </a:xfrm>
          <a:prstGeom prst="rect">
            <a:avLst/>
          </a:prstGeom>
        </p:spPr>
      </p:pic>
      <p:sp>
        <p:nvSpPr>
          <p:cNvPr id="10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7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4329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78" y="505543"/>
            <a:ext cx="13008978" cy="9245847"/>
          </a:xfrm>
          <a:effectLst/>
        </p:spPr>
      </p:pic>
      <p:sp>
        <p:nvSpPr>
          <p:cNvPr id="5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6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7327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5296" y="624015"/>
            <a:ext cx="9377294" cy="8348535"/>
          </a:xfrm>
          <a:prstGeom prst="rect">
            <a:avLst/>
          </a:prstGeom>
        </p:spPr>
      </p:pic>
      <p:sp>
        <p:nvSpPr>
          <p:cNvPr id="4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17873" y="8786573"/>
            <a:ext cx="195726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+mn-cs"/>
                <a:sym typeface="Gill Sans"/>
              </a:rPr>
              <a:t>Created by Peer Insight</a:t>
            </a:r>
          </a:p>
        </p:txBody>
      </p:sp>
      <p:sp>
        <p:nvSpPr>
          <p:cNvPr id="6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82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7108"/>
            <a:ext cx="13004800" cy="8360229"/>
          </a:xfrm>
          <a:prstGeom prst="rect">
            <a:avLst/>
          </a:prstGeom>
        </p:spPr>
      </p:pic>
      <p:sp>
        <p:nvSpPr>
          <p:cNvPr id="7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4036" y="815165"/>
            <a:ext cx="12600763" cy="1413934"/>
          </a:xfrm>
        </p:spPr>
        <p:txBody>
          <a:bodyPr/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What if you have more than one audience?</a:t>
            </a:r>
          </a:p>
        </p:txBody>
      </p:sp>
      <p:sp>
        <p:nvSpPr>
          <p:cNvPr id="6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6457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78" r="6320"/>
          <a:stretch/>
        </p:blipFill>
        <p:spPr>
          <a:xfrm>
            <a:off x="6508375" y="609483"/>
            <a:ext cx="6496425" cy="86687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920" y="665843"/>
            <a:ext cx="6723211" cy="4497828"/>
          </a:xfrm>
          <a:prstGeom prst="rect">
            <a:avLst/>
          </a:prstGeom>
        </p:spPr>
      </p:pic>
      <p:sp>
        <p:nvSpPr>
          <p:cNvPr id="5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545" y="5570295"/>
            <a:ext cx="6527920" cy="3500883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2904565" y="8893476"/>
            <a:ext cx="36926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i="1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Created </a:t>
            </a:r>
            <a:r>
              <a:rPr 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by 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Brant Cooper &amp; Patrick </a:t>
            </a:r>
            <a:r>
              <a:rPr 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Vlaskovits</a:t>
            </a:r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charset="0"/>
                <a:ea typeface="Avenir Next" charset="0"/>
                <a:cs typeface="Avenir Next" charset="0"/>
              </a:rPr>
              <a:t> </a:t>
            </a:r>
            <a:endParaRPr lang="en-US" sz="1000" b="1" dirty="0"/>
          </a:p>
        </p:txBody>
      </p:sp>
      <p:sp>
        <p:nvSpPr>
          <p:cNvPr id="8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21937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43"/>
          <p:cNvSpPr>
            <a:spLocks noGrp="1"/>
          </p:cNvSpPr>
          <p:nvPr>
            <p:ph type="title"/>
          </p:nvPr>
        </p:nvSpPr>
        <p:spPr>
          <a:xfrm>
            <a:off x="0" y="5571216"/>
            <a:ext cx="13004800" cy="1505446"/>
          </a:xfrm>
          <a:prstGeom prst="rect">
            <a:avLst/>
          </a:prstGeom>
        </p:spPr>
        <p:txBody>
          <a:bodyPr/>
          <a:lstStyle/>
          <a:p>
            <a:pPr lvl="0" algn="ctr">
              <a:defRPr sz="1800" b="0" spc="0">
                <a:solidFill>
                  <a:srgbClr val="000000"/>
                </a:solidFill>
              </a:defRPr>
            </a:pPr>
            <a:r>
              <a:rPr lang="en-US" sz="7200" b="1" spc="-76" dirty="0">
                <a:solidFill>
                  <a:srgbClr val="FF4013"/>
                </a:solidFill>
              </a:rPr>
              <a:t>Questions?</a:t>
            </a:r>
            <a:endParaRPr sz="7200" b="1" spc="-76" dirty="0">
              <a:solidFill>
                <a:srgbClr val="FF4013"/>
              </a:solidFill>
            </a:endParaRPr>
          </a:p>
        </p:txBody>
      </p:sp>
      <p:sp>
        <p:nvSpPr>
          <p:cNvPr id="14" name="Shape 429"/>
          <p:cNvSpPr/>
          <p:nvPr/>
        </p:nvSpPr>
        <p:spPr>
          <a:xfrm>
            <a:off x="1373105" y="9050146"/>
            <a:ext cx="3012515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8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8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8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75362" y="8968624"/>
            <a:ext cx="514350" cy="514350"/>
            <a:chOff x="985932" y="12351394"/>
            <a:chExt cx="1371600" cy="1371600"/>
          </a:xfrm>
        </p:grpSpPr>
        <p:sp>
          <p:nvSpPr>
            <p:cNvPr id="16" name="Shape 436"/>
            <p:cNvSpPr/>
            <p:nvPr/>
          </p:nvSpPr>
          <p:spPr>
            <a:xfrm>
              <a:off x="985932" y="12351394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</a:path>
              </a:pathLst>
            </a:cu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0">
              <a:noAutofit/>
            </a:bodyPr>
            <a:lstStyle/>
            <a:p>
              <a:pPr algn="l"/>
              <a:endParaRPr sz="525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439"/>
            <p:cNvSpPr/>
            <p:nvPr/>
          </p:nvSpPr>
          <p:spPr>
            <a:xfrm>
              <a:off x="1120579" y="12495086"/>
              <a:ext cx="1097280" cy="1097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400" y="49155"/>
                  </a:moveTo>
                  <a:cubicBezTo>
                    <a:pt x="84422" y="49661"/>
                    <a:pt x="84433" y="50172"/>
                    <a:pt x="84433" y="50683"/>
                  </a:cubicBezTo>
                  <a:cubicBezTo>
                    <a:pt x="84433" y="66300"/>
                    <a:pt x="72550" y="84311"/>
                    <a:pt x="50811" y="84311"/>
                  </a:cubicBezTo>
                  <a:cubicBezTo>
                    <a:pt x="44138" y="84311"/>
                    <a:pt x="37927" y="82350"/>
                    <a:pt x="32700" y="78994"/>
                  </a:cubicBezTo>
                  <a:cubicBezTo>
                    <a:pt x="33622" y="79105"/>
                    <a:pt x="34566" y="79161"/>
                    <a:pt x="35516" y="79161"/>
                  </a:cubicBezTo>
                  <a:cubicBezTo>
                    <a:pt x="41055" y="79161"/>
                    <a:pt x="46150" y="77277"/>
                    <a:pt x="50194" y="74105"/>
                  </a:cubicBezTo>
                  <a:cubicBezTo>
                    <a:pt x="45022" y="74005"/>
                    <a:pt x="40655" y="70594"/>
                    <a:pt x="39155" y="65900"/>
                  </a:cubicBezTo>
                  <a:cubicBezTo>
                    <a:pt x="39877" y="66033"/>
                    <a:pt x="40616" y="66111"/>
                    <a:pt x="41377" y="66111"/>
                  </a:cubicBezTo>
                  <a:cubicBezTo>
                    <a:pt x="42455" y="66111"/>
                    <a:pt x="43500" y="65961"/>
                    <a:pt x="44494" y="65694"/>
                  </a:cubicBezTo>
                  <a:cubicBezTo>
                    <a:pt x="39088" y="64605"/>
                    <a:pt x="35011" y="59833"/>
                    <a:pt x="35011" y="54105"/>
                  </a:cubicBezTo>
                  <a:cubicBezTo>
                    <a:pt x="35011" y="54055"/>
                    <a:pt x="35011" y="54011"/>
                    <a:pt x="35011" y="53961"/>
                  </a:cubicBezTo>
                  <a:cubicBezTo>
                    <a:pt x="36605" y="54844"/>
                    <a:pt x="38427" y="55377"/>
                    <a:pt x="40366" y="55433"/>
                  </a:cubicBezTo>
                  <a:cubicBezTo>
                    <a:pt x="37194" y="53316"/>
                    <a:pt x="35111" y="49700"/>
                    <a:pt x="35111" y="45600"/>
                  </a:cubicBezTo>
                  <a:cubicBezTo>
                    <a:pt x="35111" y="43433"/>
                    <a:pt x="35688" y="41405"/>
                    <a:pt x="36711" y="39661"/>
                  </a:cubicBezTo>
                  <a:cubicBezTo>
                    <a:pt x="42533" y="46811"/>
                    <a:pt x="51244" y="51511"/>
                    <a:pt x="61066" y="52005"/>
                  </a:cubicBezTo>
                  <a:cubicBezTo>
                    <a:pt x="60861" y="51144"/>
                    <a:pt x="60761" y="50238"/>
                    <a:pt x="60761" y="49311"/>
                  </a:cubicBezTo>
                  <a:cubicBezTo>
                    <a:pt x="60761" y="42783"/>
                    <a:pt x="66050" y="37494"/>
                    <a:pt x="72577" y="37494"/>
                  </a:cubicBezTo>
                  <a:cubicBezTo>
                    <a:pt x="75977" y="37494"/>
                    <a:pt x="79050" y="38933"/>
                    <a:pt x="81205" y="41227"/>
                  </a:cubicBezTo>
                  <a:cubicBezTo>
                    <a:pt x="83894" y="40700"/>
                    <a:pt x="86427" y="39716"/>
                    <a:pt x="88705" y="38361"/>
                  </a:cubicBezTo>
                  <a:cubicBezTo>
                    <a:pt x="87827" y="41116"/>
                    <a:pt x="85950" y="43433"/>
                    <a:pt x="83516" y="44900"/>
                  </a:cubicBezTo>
                  <a:cubicBezTo>
                    <a:pt x="85900" y="44611"/>
                    <a:pt x="88183" y="43977"/>
                    <a:pt x="90300" y="43038"/>
                  </a:cubicBezTo>
                  <a:cubicBezTo>
                    <a:pt x="88716" y="45405"/>
                    <a:pt x="86711" y="47488"/>
                    <a:pt x="84400" y="49155"/>
                  </a:cubicBezTo>
                  <a:moveTo>
                    <a:pt x="60000" y="0"/>
                  </a:moveTo>
                  <a:cubicBezTo>
                    <a:pt x="26861" y="0"/>
                    <a:pt x="0" y="26861"/>
                    <a:pt x="0" y="60000"/>
                  </a:cubicBezTo>
                  <a:cubicBezTo>
                    <a:pt x="0" y="93138"/>
                    <a:pt x="26861" y="120000"/>
                    <a:pt x="60000" y="120000"/>
                  </a:cubicBezTo>
                  <a:cubicBezTo>
                    <a:pt x="93138" y="120000"/>
                    <a:pt x="120000" y="93138"/>
                    <a:pt x="120000" y="60000"/>
                  </a:cubicBezTo>
                  <a:cubicBezTo>
                    <a:pt x="120000" y="26861"/>
                    <a:pt x="93138" y="0"/>
                    <a:pt x="600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5919" tIns="15919" rIns="15919" bIns="15919" anchor="ctr" anchorCtr="0">
              <a:noAutofit/>
            </a:bodyPr>
            <a:lstStyle/>
            <a:p>
              <a:pPr algn="l"/>
              <a:endParaRPr sz="123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46635" y="8969755"/>
            <a:ext cx="514350" cy="514350"/>
            <a:chOff x="8439647" y="12354409"/>
            <a:chExt cx="1371600" cy="1371600"/>
          </a:xfrm>
        </p:grpSpPr>
        <p:sp>
          <p:nvSpPr>
            <p:cNvPr id="22" name="Shape 441"/>
            <p:cNvSpPr/>
            <p:nvPr/>
          </p:nvSpPr>
          <p:spPr>
            <a:xfrm>
              <a:off x="8594392" y="12495086"/>
              <a:ext cx="1097280" cy="10972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05" y="76894"/>
                  </a:moveTo>
                  <a:cubicBezTo>
                    <a:pt x="91405" y="78355"/>
                    <a:pt x="89455" y="80238"/>
                    <a:pt x="87938" y="80238"/>
                  </a:cubicBezTo>
                  <a:lnTo>
                    <a:pt x="32061" y="80238"/>
                  </a:lnTo>
                  <a:cubicBezTo>
                    <a:pt x="30550" y="80238"/>
                    <a:pt x="28600" y="78355"/>
                    <a:pt x="28600" y="76894"/>
                  </a:cubicBezTo>
                  <a:lnTo>
                    <a:pt x="28600" y="51300"/>
                  </a:lnTo>
                  <a:cubicBezTo>
                    <a:pt x="28600" y="50655"/>
                    <a:pt x="28588" y="49816"/>
                    <a:pt x="29950" y="50527"/>
                  </a:cubicBezTo>
                  <a:cubicBezTo>
                    <a:pt x="31888" y="51538"/>
                    <a:pt x="55650" y="63966"/>
                    <a:pt x="56838" y="64588"/>
                  </a:cubicBezTo>
                  <a:cubicBezTo>
                    <a:pt x="58022" y="65205"/>
                    <a:pt x="58855" y="65288"/>
                    <a:pt x="60000" y="65288"/>
                  </a:cubicBezTo>
                  <a:cubicBezTo>
                    <a:pt x="61150" y="65288"/>
                    <a:pt x="61977" y="65205"/>
                    <a:pt x="63166" y="64588"/>
                  </a:cubicBezTo>
                  <a:cubicBezTo>
                    <a:pt x="64350" y="63966"/>
                    <a:pt x="88116" y="51538"/>
                    <a:pt x="90050" y="50527"/>
                  </a:cubicBezTo>
                  <a:cubicBezTo>
                    <a:pt x="91416" y="49816"/>
                    <a:pt x="91405" y="50655"/>
                    <a:pt x="91405" y="51300"/>
                  </a:cubicBezTo>
                  <a:cubicBezTo>
                    <a:pt x="91405" y="51300"/>
                    <a:pt x="91405" y="76894"/>
                    <a:pt x="91405" y="76894"/>
                  </a:cubicBezTo>
                  <a:close/>
                  <a:moveTo>
                    <a:pt x="30483" y="39766"/>
                  </a:moveTo>
                  <a:lnTo>
                    <a:pt x="89516" y="39766"/>
                  </a:lnTo>
                  <a:cubicBezTo>
                    <a:pt x="92650" y="39766"/>
                    <a:pt x="91033" y="42638"/>
                    <a:pt x="89333" y="43555"/>
                  </a:cubicBezTo>
                  <a:cubicBezTo>
                    <a:pt x="87627" y="44466"/>
                    <a:pt x="64044" y="57138"/>
                    <a:pt x="63166" y="57611"/>
                  </a:cubicBezTo>
                  <a:cubicBezTo>
                    <a:pt x="62283" y="58083"/>
                    <a:pt x="61150" y="58311"/>
                    <a:pt x="60000" y="58311"/>
                  </a:cubicBezTo>
                  <a:cubicBezTo>
                    <a:pt x="58855" y="58311"/>
                    <a:pt x="57722" y="58083"/>
                    <a:pt x="56838" y="57611"/>
                  </a:cubicBezTo>
                  <a:cubicBezTo>
                    <a:pt x="55961" y="57138"/>
                    <a:pt x="32377" y="44466"/>
                    <a:pt x="30672" y="43555"/>
                  </a:cubicBezTo>
                  <a:cubicBezTo>
                    <a:pt x="28972" y="42638"/>
                    <a:pt x="27355" y="39766"/>
                    <a:pt x="30483" y="39766"/>
                  </a:cubicBezTo>
                  <a:moveTo>
                    <a:pt x="60000" y="0"/>
                  </a:moveTo>
                  <a:cubicBezTo>
                    <a:pt x="26861" y="0"/>
                    <a:pt x="0" y="26866"/>
                    <a:pt x="0" y="60000"/>
                  </a:cubicBezTo>
                  <a:cubicBezTo>
                    <a:pt x="0" y="93144"/>
                    <a:pt x="26861" y="120000"/>
                    <a:pt x="60000" y="120000"/>
                  </a:cubicBezTo>
                  <a:cubicBezTo>
                    <a:pt x="93138" y="120000"/>
                    <a:pt x="120000" y="93144"/>
                    <a:pt x="120000" y="60000"/>
                  </a:cubicBezTo>
                  <a:cubicBezTo>
                    <a:pt x="120000" y="26866"/>
                    <a:pt x="93138" y="0"/>
                    <a:pt x="600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5919" tIns="15919" rIns="15919" bIns="15919" anchor="ctr" anchorCtr="0">
              <a:noAutofit/>
            </a:bodyPr>
            <a:lstStyle/>
            <a:p>
              <a:pPr algn="l"/>
              <a:endParaRPr sz="1238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Shape 436"/>
            <p:cNvSpPr/>
            <p:nvPr/>
          </p:nvSpPr>
          <p:spPr>
            <a:xfrm>
              <a:off x="8439647" y="12354409"/>
              <a:ext cx="1371600" cy="13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</a:path>
              </a:pathLst>
            </a:cu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ctr" anchorCtr="0">
              <a:noAutofit/>
            </a:bodyPr>
            <a:lstStyle/>
            <a:p>
              <a:pPr algn="l"/>
              <a:endParaRPr sz="525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Shape 429"/>
          <p:cNvSpPr/>
          <p:nvPr/>
        </p:nvSpPr>
        <p:spPr>
          <a:xfrm>
            <a:off x="9451672" y="9022509"/>
            <a:ext cx="2899980" cy="3100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8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start@humble.vc</a:t>
            </a:r>
            <a:endParaRPr lang="en-US" sz="28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25" name="Shape 429"/>
          <p:cNvSpPr/>
          <p:nvPr/>
        </p:nvSpPr>
        <p:spPr>
          <a:xfrm>
            <a:off x="5278140" y="9082094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8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800" b="1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800" b="1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141890" y="2863324"/>
            <a:ext cx="13258799" cy="4935965"/>
            <a:chOff x="-48583" y="4698717"/>
            <a:chExt cx="7855745" cy="253318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6708" y="4698717"/>
              <a:ext cx="7853870" cy="2530733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28" name="Rectangle 27"/>
            <p:cNvSpPr/>
            <p:nvPr/>
          </p:nvSpPr>
          <p:spPr>
            <a:xfrm>
              <a:off x="-48583" y="4699016"/>
              <a:ext cx="7854696" cy="2532888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Shape 429"/>
          <p:cNvSpPr/>
          <p:nvPr/>
        </p:nvSpPr>
        <p:spPr>
          <a:xfrm>
            <a:off x="825856" y="4965052"/>
            <a:ext cx="11346618" cy="7346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5400" b="1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2" y="1219200"/>
            <a:ext cx="12579498" cy="1413934"/>
          </a:xfrm>
        </p:spPr>
        <p:txBody>
          <a:bodyPr/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What is a 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302" y="2304577"/>
            <a:ext cx="11216640" cy="93116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Webster’s definition: </a:t>
            </a:r>
            <a:r>
              <a:rPr lang="en-US" i="1" dirty="0">
                <a:latin typeface="Avenir Next" charset="0"/>
                <a:ea typeface="Avenir Next" charset="0"/>
                <a:cs typeface="Avenir Next" charset="0"/>
              </a:rPr>
              <a:t>an account of imaginary or real people and events told for entertainment.</a:t>
            </a:r>
          </a:p>
          <a:p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dirty="0">
              <a:latin typeface="Avenir Next" charset="0"/>
              <a:ea typeface="Avenir Next" charset="0"/>
              <a:cs typeface="Avenir Next" charset="0"/>
            </a:endParaRPr>
          </a:p>
          <a:p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901" y="3403940"/>
            <a:ext cx="6821493" cy="5356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691" y="3385618"/>
            <a:ext cx="5053821" cy="5148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987" dirty="0">
              <a:latin typeface="Avenir Next" charset="0"/>
              <a:ea typeface="Avenir Next" charset="0"/>
              <a:cs typeface="Avenir Next" charset="0"/>
            </a:endParaRPr>
          </a:p>
          <a:p>
            <a:pPr marL="304810" indent="-304810" algn="l">
              <a:buFont typeface="Arial" charset="0"/>
              <a:buChar char="•"/>
            </a:pPr>
            <a:r>
              <a:rPr lang="en-US" sz="2987" dirty="0">
                <a:solidFill>
                  <a:prstClr val="black"/>
                </a:solidFill>
                <a:latin typeface="Avenir Next" charset="0"/>
                <a:ea typeface="Avenir Next" charset="0"/>
                <a:cs typeface="Avenir Next" charset="0"/>
              </a:rPr>
              <a:t>Our Definition: What you can say to compel others to care intensely about otherwise mundane things </a:t>
            </a:r>
            <a:r>
              <a:rPr lang="en-US" sz="2987" b="1" dirty="0">
                <a:solidFill>
                  <a:prstClr val="black"/>
                </a:solidFill>
                <a:latin typeface="Avenir Next" charset="0"/>
                <a:ea typeface="Avenir Next" charset="0"/>
                <a:cs typeface="Avenir Next" charset="0"/>
              </a:rPr>
              <a:t>and</a:t>
            </a:r>
            <a:r>
              <a:rPr lang="en-US" sz="2987" dirty="0">
                <a:solidFill>
                  <a:prstClr val="black"/>
                </a:solidFill>
                <a:latin typeface="Avenir Next" charset="0"/>
                <a:ea typeface="Avenir Next" charset="0"/>
                <a:cs typeface="Avenir Next" charset="0"/>
              </a:rPr>
              <a:t> has the power to affect change. </a:t>
            </a:r>
          </a:p>
          <a:p>
            <a:pPr marL="304810" indent="-304810" algn="l">
              <a:buFont typeface="Arial" charset="0"/>
              <a:buChar char="•"/>
            </a:pPr>
            <a:endParaRPr lang="en-US" sz="2987" dirty="0">
              <a:solidFill>
                <a:prstClr val="black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304810" indent="-304810" algn="l">
              <a:buFont typeface="Arial" charset="0"/>
              <a:buChar char="•"/>
            </a:pPr>
            <a:r>
              <a:rPr lang="en-US" sz="2987" dirty="0">
                <a:solidFill>
                  <a:prstClr val="black"/>
                </a:solidFill>
                <a:latin typeface="Avenir Next" charset="0"/>
                <a:ea typeface="Avenir Next" charset="0"/>
                <a:cs typeface="Avenir Next" charset="0"/>
              </a:rPr>
              <a:t>Fundamental Elements: Audience + Shared Value + Narrative = Storytelling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4080" y="2698625"/>
            <a:ext cx="11216640" cy="931168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987" dirty="0"/>
          </a:p>
          <a:p>
            <a:endParaRPr lang="en-US" sz="2987" dirty="0"/>
          </a:p>
        </p:txBody>
      </p:sp>
      <p:sp>
        <p:nvSpPr>
          <p:cNvPr id="8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9" name="Shape 429">
            <a:extLst>
              <a:ext uri="{FF2B5EF4-FFF2-40B4-BE49-F238E27FC236}">
                <a16:creationId xmlns:a16="http://schemas.microsoft.com/office/drawing/2014/main" id="{25B3A3B6-318A-5F45-A151-46093FC53846}"/>
              </a:ext>
            </a:extLst>
          </p:cNvPr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5637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5302" y="1219200"/>
            <a:ext cx="12579498" cy="1413934"/>
          </a:xfrm>
        </p:spPr>
        <p:txBody>
          <a:bodyPr/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How is storytelling different than pitching?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86629"/>
            <a:ext cx="6526306" cy="4894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306" y="2886629"/>
            <a:ext cx="6526307" cy="4894730"/>
          </a:xfrm>
          <a:prstGeom prst="rect">
            <a:avLst/>
          </a:prstGeom>
        </p:spPr>
      </p:pic>
      <p:sp>
        <p:nvSpPr>
          <p:cNvPr id="10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886629"/>
            <a:ext cx="12979173" cy="4894730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7903802"/>
            <a:ext cx="6526305" cy="7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indent="228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indent="457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indent="685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indent="9144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5pPr>
            <a:lvl6pPr indent="11430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6pPr>
            <a:lvl7pPr indent="1371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7pPr>
            <a:lvl8pPr indent="1600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8pPr>
            <a:lvl9pPr indent="1828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>
                <a:latin typeface="Avenir Next" charset="0"/>
                <a:ea typeface="Avenir Next" charset="0"/>
                <a:cs typeface="Avenir Next" charset="0"/>
              </a:rPr>
              <a:t>With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89586" y="7903802"/>
            <a:ext cx="6526305" cy="7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indent="228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indent="457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indent="685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indent="9144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5pPr>
            <a:lvl6pPr indent="11430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6pPr>
            <a:lvl7pPr indent="1371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7pPr>
            <a:lvl8pPr indent="1600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8pPr>
            <a:lvl9pPr indent="1828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At</a:t>
            </a:r>
          </a:p>
        </p:txBody>
      </p:sp>
      <p:sp>
        <p:nvSpPr>
          <p:cNvPr id="15" name="Shape 429">
            <a:extLst>
              <a:ext uri="{FF2B5EF4-FFF2-40B4-BE49-F238E27FC236}">
                <a16:creationId xmlns:a16="http://schemas.microsoft.com/office/drawing/2014/main" id="{0253CF61-0AC0-0B46-A370-A8A2CCB2697F}"/>
              </a:ext>
            </a:extLst>
          </p:cNvPr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7529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sldNum" sz="quarter" idx="4294967295"/>
          </p:nvPr>
        </p:nvSpPr>
        <p:spPr>
          <a:xfrm>
            <a:off x="12111452" y="9194800"/>
            <a:ext cx="3261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500">
                <a:solidFill>
                  <a:srgbClr val="FF4013"/>
                </a:solidFill>
              </a:rPr>
              <a:t>4</a:t>
            </a:fld>
            <a:endParaRPr sz="1500">
              <a:solidFill>
                <a:srgbClr val="FF401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9878"/>
            <a:ext cx="13004800" cy="9773478"/>
          </a:xfrm>
          <a:prstGeom prst="rect">
            <a:avLst/>
          </a:prstGeom>
        </p:spPr>
      </p:pic>
      <p:sp>
        <p:nvSpPr>
          <p:cNvPr id="5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chemeClr val="bg1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6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r>
              <a:rPr lang="en-US" sz="2400" dirty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315007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867" y="3038293"/>
            <a:ext cx="4967063" cy="62503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666310"/>
            <a:ext cx="130047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1B00"/>
                </a:solidFill>
                <a:latin typeface="Avenir Next" charset="0"/>
                <a:ea typeface="Avenir Next" charset="0"/>
                <a:cs typeface="Avenir Next" charset="0"/>
              </a:rPr>
              <a:t>We Have More Ways Than Ever to Tell Stories Today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87" y="3290314"/>
            <a:ext cx="2018453" cy="2018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894" y="5433221"/>
            <a:ext cx="2022224" cy="1640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8450" y="3630557"/>
            <a:ext cx="1995727" cy="1995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6611" y="5698681"/>
            <a:ext cx="3684693" cy="18423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8411" y="7096041"/>
            <a:ext cx="4022547" cy="22526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35" y="7147364"/>
            <a:ext cx="1865299" cy="1865299"/>
          </a:xfrm>
          <a:prstGeom prst="rect">
            <a:avLst/>
          </a:prstGeom>
        </p:spPr>
      </p:pic>
      <p:sp>
        <p:nvSpPr>
          <p:cNvPr id="15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14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5873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882" y="2756959"/>
            <a:ext cx="5354705" cy="6583441"/>
          </a:xfrm>
        </p:spPr>
      </p:pic>
      <p:sp>
        <p:nvSpPr>
          <p:cNvPr id="5" name="Rectangle 4"/>
          <p:cNvSpPr/>
          <p:nvPr/>
        </p:nvSpPr>
        <p:spPr>
          <a:xfrm>
            <a:off x="0" y="555217"/>
            <a:ext cx="1300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s-IS" sz="7200" b="1" dirty="0">
                <a:solidFill>
                  <a:srgbClr val="FF1B00"/>
                </a:solidFill>
                <a:latin typeface="Avenir Next" charset="0"/>
                <a:ea typeface="Avenir Next" charset="0"/>
                <a:cs typeface="Avenir Next" charset="0"/>
              </a:rPr>
              <a:t>…Lots of People Get It Wrong.</a:t>
            </a:r>
            <a:endParaRPr lang="en-US" sz="7200" b="1" dirty="0">
              <a:solidFill>
                <a:srgbClr val="FF1B0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9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6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5310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036" y="815165"/>
            <a:ext cx="12600763" cy="1413934"/>
          </a:xfrm>
        </p:spPr>
        <p:txBody>
          <a:bodyPr/>
          <a:lstStyle/>
          <a:p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How do you build a compelling narrative?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5591" y="5987079"/>
            <a:ext cx="3766522" cy="3766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600" y="1056429"/>
            <a:ext cx="3251200" cy="3251200"/>
          </a:xfrm>
          <a:prstGeom prst="rect">
            <a:avLst/>
          </a:prstGeom>
        </p:spPr>
      </p:pic>
      <p:sp>
        <p:nvSpPr>
          <p:cNvPr id="8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04037" y="5280385"/>
            <a:ext cx="12600763" cy="1413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indent="228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indent="457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indent="685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indent="9144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5pPr>
            <a:lvl6pPr indent="11430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6pPr>
            <a:lvl7pPr indent="13716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7pPr>
            <a:lvl8pPr indent="16002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8pPr>
            <a:lvl9pPr indent="1828800" defTabSz="584200">
              <a:defRPr sz="3800" b="1" spc="-76">
                <a:solidFill>
                  <a:srgbClr val="FF4013"/>
                </a:solid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dirty="0">
                <a:latin typeface="Avenir Next" charset="0"/>
                <a:ea typeface="Avenir Next" charset="0"/>
                <a:cs typeface="Avenir Next" charset="0"/>
              </a:rPr>
              <a:t>Make No Mistake</a:t>
            </a:r>
            <a:r>
              <a:rPr lang="is-IS" dirty="0">
                <a:latin typeface="Avenir Next" charset="0"/>
                <a:ea typeface="Avenir Next" charset="0"/>
                <a:cs typeface="Avenir Next" charset="0"/>
              </a:rPr>
              <a:t>… Telling Your Story is One of the Hardest Things to Do!</a:t>
            </a:r>
            <a:endParaRPr lang="en-US" dirty="0">
              <a:latin typeface="Avenir Next" charset="0"/>
              <a:ea typeface="Avenir Next" charset="0"/>
              <a:cs typeface="Avenir Next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4035" y="2374116"/>
            <a:ext cx="10855635" cy="30605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What are the core values you’re trying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    to convey?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How do those relate to an audience?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Who are the “right” audiences?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venir Next" charset="0"/>
                <a:ea typeface="Avenir Next" charset="0"/>
                <a:cs typeface="Avenir Next" charset="0"/>
              </a:rPr>
              <a:t>What do you do when you have multiple audiences?</a:t>
            </a:r>
          </a:p>
        </p:txBody>
      </p:sp>
      <p:sp>
        <p:nvSpPr>
          <p:cNvPr id="9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7404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pic>
        <p:nvPicPr>
          <p:cNvPr id="10" name="Picture 9">
            <a:hlinkClick r:id="rId3"/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1" y="1305033"/>
            <a:ext cx="7161049" cy="71610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9889" y="2488686"/>
            <a:ext cx="5979283" cy="53963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Why = The Purpose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What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 is your cause? What do you believe?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aseline="0" dirty="0">
              <a:solidFill>
                <a:srgbClr val="00000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FF4013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Apple: We believe in challenging the status quo 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FF4013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and doing this differently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aseline="0" dirty="0">
              <a:solidFill>
                <a:srgbClr val="00000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How = The Process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aseline="0" dirty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Specific</a:t>
            </a:r>
            <a:r>
              <a:rPr lang="en-US" sz="2000" dirty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 actions taken to realize the Why.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 charset="0"/>
              <a:ea typeface="Avenir Next" charset="0"/>
              <a:cs typeface="Avenir Next" charset="0"/>
              <a:sym typeface="Gill Sans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</a:rPr>
              <a:t>Apple: Our products are beautifully designed and easy to use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" charset="0"/>
              <a:ea typeface="Avenir Next" charset="0"/>
              <a:cs typeface="Avenir Next" charset="0"/>
              <a:sym typeface="Gill Sans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>
                <a:solidFill>
                  <a:srgbClr val="000000"/>
                </a:solidFill>
                <a:latin typeface="Avenir Next" charset="0"/>
                <a:ea typeface="Avenir Next" charset="0"/>
                <a:cs typeface="Avenir Next" charset="0"/>
              </a:rPr>
              <a:t>What = The Result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What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 do you do? The result of the Why. Proof.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aseline="0" dirty="0">
              <a:solidFill>
                <a:srgbClr val="000000"/>
              </a:solidFill>
              <a:latin typeface="Avenir Next" charset="0"/>
              <a:ea typeface="Avenir Next" charset="0"/>
              <a:cs typeface="Avenir Next" charset="0"/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FF4013"/>
                </a:solidFill>
                <a:effectLst/>
                <a:uFillTx/>
                <a:latin typeface="Avenir Next" charset="0"/>
                <a:ea typeface="Avenir Next" charset="0"/>
                <a:cs typeface="Avenir Next" charset="0"/>
                <a:sym typeface="Gill Sans"/>
              </a:rPr>
              <a:t>Apple: We just happen to make computers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4013"/>
              </a:solidFill>
              <a:effectLst/>
              <a:uFillTx/>
              <a:latin typeface="Avenir Next" charset="0"/>
              <a:ea typeface="Avenir Next" charset="0"/>
              <a:cs typeface="Avenir Next" charset="0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1223" y="8061359"/>
            <a:ext cx="1978107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+mn-cs"/>
                <a:sym typeface="Gill Sans"/>
              </a:rPr>
              <a:t>Created by Simon Sinek</a:t>
            </a:r>
          </a:p>
        </p:txBody>
      </p:sp>
      <p:sp>
        <p:nvSpPr>
          <p:cNvPr id="7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05101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305" y="1675186"/>
            <a:ext cx="8332694" cy="7260854"/>
          </a:xfrm>
          <a:prstGeom prst="rect">
            <a:avLst/>
          </a:prstGeom>
        </p:spPr>
      </p:pic>
      <p:sp>
        <p:nvSpPr>
          <p:cNvPr id="9" name="Shape 429"/>
          <p:cNvSpPr/>
          <p:nvPr/>
        </p:nvSpPr>
        <p:spPr>
          <a:xfrm>
            <a:off x="10550228" y="9348071"/>
            <a:ext cx="2428945" cy="3723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400" dirty="0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#</a:t>
            </a:r>
            <a:r>
              <a:rPr lang="en-US" sz="2400" dirty="0" err="1">
                <a:solidFill>
                  <a:srgbClr val="FF0000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StartHumble</a:t>
            </a:r>
            <a:endParaRPr lang="en-US" sz="2400" dirty="0">
              <a:solidFill>
                <a:srgbClr val="FF0000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716" y="7800617"/>
            <a:ext cx="1933622" cy="104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674" t="25298" r="11045" b="29167"/>
          <a:stretch/>
        </p:blipFill>
        <p:spPr>
          <a:xfrm>
            <a:off x="7756636" y="8535556"/>
            <a:ext cx="1781504" cy="7800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910" y="566529"/>
            <a:ext cx="2216687" cy="1129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6629" y="3878315"/>
            <a:ext cx="2172544" cy="1072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27" y="5945350"/>
            <a:ext cx="1888358" cy="944179"/>
          </a:xfrm>
          <a:prstGeom prst="rect">
            <a:avLst/>
          </a:prstGeom>
        </p:spPr>
      </p:pic>
      <p:sp>
        <p:nvSpPr>
          <p:cNvPr id="10" name="Shape 429"/>
          <p:cNvSpPr/>
          <p:nvPr/>
        </p:nvSpPr>
        <p:spPr>
          <a:xfrm>
            <a:off x="144371" y="9334370"/>
            <a:ext cx="8432070" cy="3997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>
              <a:buSzPct val="25000"/>
            </a:pPr>
            <a:r>
              <a:rPr lang="en-US" sz="2400" dirty="0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@</a:t>
            </a:r>
            <a:r>
              <a:rPr lang="en-US" sz="2400" dirty="0" err="1">
                <a:solidFill>
                  <a:srgbClr val="FF4013"/>
                </a:solidFill>
                <a:latin typeface="Avenir Next" charset="0"/>
                <a:ea typeface="Avenir Next" charset="0"/>
                <a:cs typeface="Avenir Next" charset="0"/>
                <a:sym typeface="Proxima Nova"/>
              </a:rPr>
              <a:t>humbleventures</a:t>
            </a:r>
            <a:endParaRPr lang="en-US" sz="2400" dirty="0">
              <a:solidFill>
                <a:srgbClr val="FF4013"/>
              </a:solidFill>
              <a:latin typeface="Avenir Next" charset="0"/>
              <a:ea typeface="Avenir Next" charset="0"/>
              <a:cs typeface="Avenir Next" charset="0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39485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14221</TotalTime>
  <Words>462</Words>
  <Application>Microsoft Macintosh PowerPoint</Application>
  <PresentationFormat>Custom</PresentationFormat>
  <Paragraphs>96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</vt:lpstr>
      <vt:lpstr>Gill Sans</vt:lpstr>
      <vt:lpstr>Helvetica</vt:lpstr>
      <vt:lpstr>Lucida Grande</vt:lpstr>
      <vt:lpstr>Proxima Nova</vt:lpstr>
      <vt:lpstr>White</vt:lpstr>
      <vt:lpstr>storytelling.</vt:lpstr>
      <vt:lpstr>What is a Story?</vt:lpstr>
      <vt:lpstr>How is storytelling different than pitching?</vt:lpstr>
      <vt:lpstr>PowerPoint Presentation</vt:lpstr>
      <vt:lpstr>PowerPoint Presentation</vt:lpstr>
      <vt:lpstr>PowerPoint Presentation</vt:lpstr>
      <vt:lpstr>How do you build a compelling narrative?</vt:lpstr>
      <vt:lpstr>PowerPoint Presentation</vt:lpstr>
      <vt:lpstr>PowerPoint Presentation</vt:lpstr>
      <vt:lpstr>Why does your Story Matter?</vt:lpstr>
      <vt:lpstr>PowerPoint Presentation</vt:lpstr>
      <vt:lpstr>PowerPoint Presentation</vt:lpstr>
      <vt:lpstr>What if you have more than one audience?</vt:lpstr>
      <vt:lpstr>PowerPoint Presentation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Ogilvy Innovation</dc:title>
  <cp:lastModifiedBy>Microsoft Office User</cp:lastModifiedBy>
  <cp:revision>195</cp:revision>
  <dcterms:modified xsi:type="dcterms:W3CDTF">2018-05-17T12:29:19Z</dcterms:modified>
</cp:coreProperties>
</file>